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71" r:id="rId2"/>
    <p:sldId id="472" r:id="rId3"/>
    <p:sldId id="477" r:id="rId4"/>
    <p:sldId id="473" r:id="rId5"/>
    <p:sldId id="475" r:id="rId6"/>
    <p:sldId id="476" r:id="rId7"/>
    <p:sldId id="479" r:id="rId8"/>
    <p:sldId id="478" r:id="rId9"/>
    <p:sldId id="480" r:id="rId10"/>
    <p:sldId id="481" r:id="rId11"/>
    <p:sldId id="482" r:id="rId12"/>
    <p:sldId id="483" r:id="rId13"/>
    <p:sldId id="484" r:id="rId14"/>
    <p:sldId id="485" r:id="rId15"/>
    <p:sldId id="541" r:id="rId16"/>
    <p:sldId id="488" r:id="rId17"/>
    <p:sldId id="489" r:id="rId18"/>
    <p:sldId id="490" r:id="rId19"/>
    <p:sldId id="499" r:id="rId20"/>
    <p:sldId id="509" r:id="rId21"/>
    <p:sldId id="503" r:id="rId22"/>
    <p:sldId id="542" r:id="rId23"/>
    <p:sldId id="492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8JItW2VCFjD51aCQeLjLzQ" hashData="MTxFI96tISjNm2OCcHfQOBWtXEw" cryptProvider="" algIdExt="0" algIdExtSource="" cryptProviderTypeExt="0" cryptProviderTypeExtSource="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CC372-5F26-4A5F-BC20-F650A70EBBFC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17AE8-009B-46A7-A681-04DAAEBDA4B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5734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Char char="•"/>
            </a:pPr>
            <a:r>
              <a:rPr lang="it-IT" smtClean="0"/>
              <a:t>e cito-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8082-E46E-4A74-8431-7C5F865AFAC7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7293-A9E4-4F7A-A18F-81F4EAF8D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6573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8082-E46E-4A74-8431-7C5F865AFAC7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7293-A9E4-4F7A-A18F-81F4EAF8D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333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8082-E46E-4A74-8431-7C5F865AFAC7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7293-A9E4-4F7A-A18F-81F4EAF8D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2326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8082-E46E-4A74-8431-7C5F865AFAC7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7293-A9E4-4F7A-A18F-81F4EAF8D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8420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8082-E46E-4A74-8431-7C5F865AFAC7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7293-A9E4-4F7A-A18F-81F4EAF8D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9022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8082-E46E-4A74-8431-7C5F865AFAC7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7293-A9E4-4F7A-A18F-81F4EAF8D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6241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8082-E46E-4A74-8431-7C5F865AFAC7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7293-A9E4-4F7A-A18F-81F4EAF8D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8207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8082-E46E-4A74-8431-7C5F865AFAC7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7293-A9E4-4F7A-A18F-81F4EAF8D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5238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8082-E46E-4A74-8431-7C5F865AFAC7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7293-A9E4-4F7A-A18F-81F4EAF8D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5539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8082-E46E-4A74-8431-7C5F865AFAC7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7293-A9E4-4F7A-A18F-81F4EAF8D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1920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8082-E46E-4A74-8431-7C5F865AFAC7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7293-A9E4-4F7A-A18F-81F4EAF8D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554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98082-E46E-4A74-8431-7C5F865AFAC7}" type="datetimeFigureOut">
              <a:rPr lang="it-IT" smtClean="0"/>
              <a:pPr/>
              <a:t>20/05/2019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7293-A9E4-4F7A-A18F-81F4EAF8D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7968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963" y="0"/>
            <a:ext cx="11776363" cy="6858001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228600" lvl="4" algn="ctr">
              <a:lnSpc>
                <a:spcPct val="80000"/>
              </a:lnSpc>
              <a:buFontTx/>
              <a:buNone/>
            </a:pPr>
            <a:r>
              <a:rPr lang="it-IT" sz="3200" b="1" dirty="0" smtClean="0">
                <a:solidFill>
                  <a:schemeClr val="bg1"/>
                </a:solidFill>
              </a:rPr>
              <a:t>Malformazioni embriologiche di interesse riabilitativo</a:t>
            </a:r>
          </a:p>
          <a:p>
            <a:pPr marL="228600" lvl="4" algn="ctr">
              <a:lnSpc>
                <a:spcPct val="80000"/>
              </a:lnSpc>
              <a:buFontTx/>
              <a:buNone/>
            </a:pPr>
            <a:r>
              <a:rPr lang="it-IT" sz="3200" b="1" dirty="0" smtClean="0">
                <a:solidFill>
                  <a:schemeClr val="bg1"/>
                </a:solidFill>
              </a:rPr>
              <a:t>  </a:t>
            </a:r>
          </a:p>
          <a:p>
            <a:pPr marL="228600" lvl="4">
              <a:lnSpc>
                <a:spcPct val="80000"/>
              </a:lnSpc>
              <a:buFontTx/>
              <a:buNone/>
            </a:pPr>
            <a:r>
              <a:rPr lang="it-IT" sz="3200" b="1" dirty="0" smtClean="0">
                <a:solidFill>
                  <a:schemeClr val="bg1"/>
                </a:solidFill>
              </a:rPr>
              <a:t>    			</a:t>
            </a:r>
            <a:r>
              <a:rPr lang="it-IT" sz="3200" b="1" dirty="0" smtClean="0">
                <a:solidFill>
                  <a:srgbClr val="FF0000"/>
                </a:solidFill>
              </a:rPr>
              <a:t>OBIETTIVO</a:t>
            </a:r>
            <a:r>
              <a:rPr lang="it-IT" sz="3200" b="1" dirty="0" smtClean="0">
                <a:solidFill>
                  <a:schemeClr val="bg1"/>
                </a:solidFill>
              </a:rPr>
              <a:t>  del  Modulo</a:t>
            </a:r>
          </a:p>
          <a:p>
            <a:pPr marL="228600" lvl="4">
              <a:lnSpc>
                <a:spcPct val="80000"/>
              </a:lnSpc>
              <a:buFontTx/>
              <a:buNone/>
            </a:pPr>
            <a:endParaRPr lang="it-IT" sz="3200" b="1" dirty="0">
              <a:solidFill>
                <a:schemeClr val="bg1"/>
              </a:solidFill>
            </a:endParaRPr>
          </a:p>
          <a:p>
            <a:pPr marL="228600" lvl="4">
              <a:lnSpc>
                <a:spcPct val="80000"/>
              </a:lnSpc>
              <a:buFontTx/>
              <a:buNone/>
            </a:pPr>
            <a:endParaRPr lang="it-IT" sz="3200" b="1" dirty="0" smtClean="0">
              <a:solidFill>
                <a:schemeClr val="bg1"/>
              </a:solidFill>
            </a:endParaRPr>
          </a:p>
          <a:p>
            <a:pPr marL="228600" lvl="4">
              <a:lnSpc>
                <a:spcPct val="80000"/>
              </a:lnSpc>
            </a:pPr>
            <a:r>
              <a:rPr lang="it-IT" sz="3200" b="1" dirty="0" smtClean="0">
                <a:solidFill>
                  <a:schemeClr val="bg1"/>
                </a:solidFill>
              </a:rPr>
              <a:t> Comprensione di alcuni aspetti clinici dell’embriologia  umana,  in particolare dei difetti </a:t>
            </a:r>
            <a:r>
              <a:rPr lang="it-IT" sz="3200" b="1" dirty="0">
                <a:solidFill>
                  <a:schemeClr val="bg1"/>
                </a:solidFill>
              </a:rPr>
              <a:t>congeniti </a:t>
            </a:r>
            <a:r>
              <a:rPr lang="it-IT" sz="3200" b="1" dirty="0" smtClean="0">
                <a:solidFill>
                  <a:schemeClr val="bg1"/>
                </a:solidFill>
              </a:rPr>
              <a:t> che sono le principali </a:t>
            </a:r>
            <a:r>
              <a:rPr lang="it-IT" sz="3200" b="1" dirty="0">
                <a:solidFill>
                  <a:schemeClr val="bg1"/>
                </a:solidFill>
              </a:rPr>
              <a:t>cause di </a:t>
            </a:r>
            <a:r>
              <a:rPr lang="it-IT" sz="3200" b="1" dirty="0" smtClean="0">
                <a:solidFill>
                  <a:schemeClr val="bg1"/>
                </a:solidFill>
              </a:rPr>
              <a:t>disabilità</a:t>
            </a:r>
          </a:p>
          <a:p>
            <a:pPr marL="228600" lvl="4">
              <a:lnSpc>
                <a:spcPct val="80000"/>
              </a:lnSpc>
            </a:pPr>
            <a:endParaRPr lang="it-IT" sz="3200" b="1" dirty="0">
              <a:solidFill>
                <a:schemeClr val="bg1"/>
              </a:solidFill>
            </a:endParaRPr>
          </a:p>
          <a:p>
            <a:pPr marL="228600" lvl="4">
              <a:lnSpc>
                <a:spcPct val="80000"/>
              </a:lnSpc>
            </a:pPr>
            <a:endParaRPr lang="it-IT" sz="3200" b="1" dirty="0" smtClean="0">
              <a:solidFill>
                <a:schemeClr val="bg1"/>
              </a:solidFill>
            </a:endParaRPr>
          </a:p>
          <a:p>
            <a:pPr marL="228600" lvl="4">
              <a:lnSpc>
                <a:spcPct val="80000"/>
              </a:lnSpc>
            </a:pPr>
            <a:endParaRPr lang="it-IT" sz="3200" b="1" dirty="0" smtClean="0">
              <a:solidFill>
                <a:schemeClr val="bg1"/>
              </a:solidFill>
            </a:endParaRPr>
          </a:p>
          <a:p>
            <a:pPr marL="228600" lvl="4">
              <a:lnSpc>
                <a:spcPct val="80000"/>
              </a:lnSpc>
            </a:pPr>
            <a:r>
              <a:rPr lang="it-IT" sz="3200" b="1" dirty="0" smtClean="0">
                <a:solidFill>
                  <a:schemeClr val="bg1"/>
                </a:solidFill>
              </a:rPr>
              <a:t>  cenni su alcuni  aspetti molecolari della biologia dello sviluppo   </a:t>
            </a:r>
          </a:p>
          <a:p>
            <a:pPr marL="228600" lvl="4">
              <a:lnSpc>
                <a:spcPct val="80000"/>
              </a:lnSpc>
            </a:pPr>
            <a:endParaRPr lang="it-IT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9"/>
            <a:ext cx="2006600" cy="64928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it-IT" smtClean="0">
                <a:solidFill>
                  <a:srgbClr val="993366"/>
                </a:solidFill>
              </a:rPr>
              <a:t>9 gg</a:t>
            </a:r>
            <a:endParaRPr lang="en-US" smtClean="0">
              <a:solidFill>
                <a:srgbClr val="993366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27051" y="1773239"/>
            <a:ext cx="18245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chemeClr val="accent2"/>
                </a:solidFill>
                <a:latin typeface="Arial Narrow" pitchFamily="34" charset="0"/>
              </a:rPr>
              <a:t>ghiandola</a:t>
            </a:r>
          </a:p>
          <a:p>
            <a:r>
              <a:rPr lang="it-IT" sz="2400">
                <a:solidFill>
                  <a:schemeClr val="accent2"/>
                </a:solidFill>
                <a:latin typeface="Arial Narrow" pitchFamily="34" charset="0"/>
              </a:rPr>
              <a:t>uterina</a:t>
            </a:r>
            <a:endParaRPr lang="en-US" sz="24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751918" y="692150"/>
            <a:ext cx="326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chemeClr val="accent2"/>
                </a:solidFill>
                <a:latin typeface="Arial Narrow" pitchFamily="34" charset="0"/>
              </a:rPr>
              <a:t>lacuna trofoblastica</a:t>
            </a:r>
            <a:endParaRPr lang="en-US" sz="24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401051" y="595313"/>
            <a:ext cx="297814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chemeClr val="accent2"/>
                </a:solidFill>
                <a:latin typeface="Arial Narrow" pitchFamily="34" charset="0"/>
              </a:rPr>
              <a:t>sinciziotrofoblasto</a:t>
            </a:r>
            <a:endParaRPr lang="en-US" sz="24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39185" y="4257675"/>
            <a:ext cx="21124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amnioblasti (membrana amniotica)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529167" y="3068639"/>
            <a:ext cx="18245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cavità amniotica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34824" name="Picture 14" descr="larsen09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717" y="1123951"/>
            <a:ext cx="8473016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9306984" y="1377950"/>
            <a:ext cx="27410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400">
                <a:solidFill>
                  <a:schemeClr val="accent2"/>
                </a:solidFill>
                <a:latin typeface="Arial Narrow" pitchFamily="34" charset="0"/>
              </a:rPr>
              <a:t>formazione della membrana di Heuser</a:t>
            </a:r>
            <a:endParaRPr lang="en-US" sz="24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10223501" y="3398839"/>
            <a:ext cx="18245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coagulo di chiusura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34827" name="Text Box 15"/>
          <p:cNvSpPr txBox="1">
            <a:spLocks noChangeArrowheads="1"/>
          </p:cNvSpPr>
          <p:nvPr/>
        </p:nvSpPr>
        <p:spPr bwMode="auto">
          <a:xfrm>
            <a:off x="6741584" y="3883025"/>
            <a:ext cx="1548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FF0000"/>
                </a:solidFill>
              </a:rPr>
              <a:t>Sacco vitellino</a:t>
            </a:r>
          </a:p>
        </p:txBody>
      </p:sp>
      <p:sp>
        <p:nvSpPr>
          <p:cNvPr id="34828" name="Text Box 16"/>
          <p:cNvSpPr txBox="1">
            <a:spLocks noChangeArrowheads="1"/>
          </p:cNvSpPr>
          <p:nvPr/>
        </p:nvSpPr>
        <p:spPr bwMode="auto">
          <a:xfrm>
            <a:off x="2421468" y="136525"/>
            <a:ext cx="3378874" cy="461665"/>
          </a:xfrm>
          <a:prstGeom prst="rect">
            <a:avLst/>
          </a:prstGeom>
          <a:solidFill>
            <a:srgbClr val="0BF52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9900"/>
                </a:solidFill>
              </a:rPr>
              <a:t>Annidamento completato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2825"/>
            <a:ext cx="2006600" cy="6492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it-IT" smtClean="0">
                <a:solidFill>
                  <a:srgbClr val="FFFFCC"/>
                </a:solidFill>
              </a:rPr>
              <a:t>13 gg</a:t>
            </a:r>
            <a:endParaRPr lang="en-US" smtClean="0">
              <a:solidFill>
                <a:srgbClr val="FFFFCC"/>
              </a:solidFill>
            </a:endParaRPr>
          </a:p>
        </p:txBody>
      </p:sp>
      <p:pic>
        <p:nvPicPr>
          <p:cNvPr id="41987" name="Picture 13" descr="larsen13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234" y="1"/>
            <a:ext cx="9647767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43933" y="115888"/>
            <a:ext cx="307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chemeClr val="accent2"/>
                </a:solidFill>
                <a:latin typeface="Arial Narrow" pitchFamily="34" charset="0"/>
              </a:rPr>
              <a:t>citotrofoblasto</a:t>
            </a:r>
            <a:endParaRPr lang="en-US" sz="24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143933" y="2822576"/>
            <a:ext cx="307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chemeClr val="accent2"/>
                </a:solidFill>
                <a:latin typeface="Arial Narrow" pitchFamily="34" charset="0"/>
              </a:rPr>
              <a:t>sacco vitellino definitivo</a:t>
            </a:r>
            <a:endParaRPr lang="en-US" sz="24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143933" y="1268413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chemeClr val="accent2"/>
                </a:solidFill>
                <a:latin typeface="Arial Narrow" pitchFamily="34" charset="0"/>
              </a:rPr>
              <a:t>cavità coriale</a:t>
            </a:r>
            <a:endParaRPr lang="en-US" sz="24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143934" y="4149725"/>
            <a:ext cx="23071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Arial Narrow" pitchFamily="34" charset="0"/>
              </a:rPr>
              <a:t>mesoderma extra-embrionale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2446868" y="377825"/>
            <a:ext cx="124883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dist="45791" dir="7421404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2446867" y="1481138"/>
            <a:ext cx="3835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dist="45791" dir="7421404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2446867" y="3081338"/>
            <a:ext cx="2686051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dist="45791" dir="7421404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2446867" y="4581525"/>
            <a:ext cx="768351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dist="45791" dir="7421404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6671733" y="4652963"/>
            <a:ext cx="55202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chemeClr val="tx1"/>
                </a:solidFill>
              </a:rPr>
              <a:t>Splancnopleura extr.</a:t>
            </a:r>
          </a:p>
        </p:txBody>
      </p:sp>
      <p:sp>
        <p:nvSpPr>
          <p:cNvPr id="41997" name="Text Box 15"/>
          <p:cNvSpPr txBox="1">
            <a:spLocks noChangeArrowheads="1"/>
          </p:cNvSpPr>
          <p:nvPr/>
        </p:nvSpPr>
        <p:spPr bwMode="auto">
          <a:xfrm>
            <a:off x="6288618" y="5805488"/>
            <a:ext cx="36745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chemeClr val="tx1"/>
                </a:solidFill>
              </a:rPr>
              <a:t>Somatopleura extr.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399" y="290946"/>
            <a:ext cx="10751127" cy="6262254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/>
              </a:rPr>
              <a:t>3° SETTIMANA</a:t>
            </a:r>
            <a:br>
              <a:rPr lang="it-IT" dirty="0" smtClean="0">
                <a:solidFill>
                  <a:schemeClr val="bg1"/>
                </a:solidFill>
                <a:effectLst/>
              </a:rPr>
            </a:b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dirty="0" smtClean="0">
                <a:effectLst/>
              </a:rPr>
              <a:t/>
            </a:r>
            <a:br>
              <a:rPr lang="it-IT" dirty="0" smtClean="0">
                <a:effectLst/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effectLst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141664"/>
            <a:ext cx="8534400" cy="2497137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FORMAZIONE DEI TRE FOGLIETTI ED  INIZIO MORFOGENESI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115889"/>
            <a:ext cx="10361084" cy="64928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3° settimana:linea primitiva ispessimento su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epiblasto</a:t>
            </a: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 posizione caudale(15° giorno): dà la direzione cefalo caudale,destra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–sinistra-simmetria</a:t>
            </a: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bilaterale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147" name="Picture 3" descr="gastrulazio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1" y="908050"/>
            <a:ext cx="9840383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685367" y="4602163"/>
            <a:ext cx="1604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FF0000"/>
                </a:solidFill>
              </a:rPr>
              <a:t>Linea primitiva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267885" y="4581526"/>
            <a:ext cx="3100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solidFill>
                  <a:srgbClr val="FF0000"/>
                </a:solidFill>
              </a:rPr>
              <a:t>nodo di di Hensen-org. primario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403225"/>
            <a:ext cx="10361084" cy="6492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3200" smtClean="0"/>
              <a:t>Gastrulazione</a:t>
            </a:r>
            <a:br>
              <a:rPr lang="it-IT" sz="3200" smtClean="0"/>
            </a:br>
            <a:r>
              <a:rPr lang="it-IT" sz="3200" smtClean="0"/>
              <a:t>15°-16° GIORNO</a:t>
            </a:r>
            <a:endParaRPr lang="en-US" sz="3200" smtClean="0"/>
          </a:p>
        </p:txBody>
      </p:sp>
      <p:pic>
        <p:nvPicPr>
          <p:cNvPr id="10243" name="Picture 3" descr="gastrulazio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9864"/>
            <a:ext cx="12192000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81076"/>
            <a:ext cx="10792884" cy="4951413"/>
          </a:xfrm>
        </p:spPr>
        <p:txBody>
          <a:bodyPr/>
          <a:lstStyle/>
          <a:p>
            <a:pPr eaLnBrk="1" hangingPunct="1"/>
            <a:endParaRPr lang="it-IT" dirty="0" smtClean="0"/>
          </a:p>
        </p:txBody>
      </p:sp>
      <p:pic>
        <p:nvPicPr>
          <p:cNvPr id="9220" name="Picture 4" descr="9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834" y="188913"/>
            <a:ext cx="8784167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" y="3449638"/>
            <a:ext cx="12255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" y="3141663"/>
            <a:ext cx="3047999" cy="255454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dirty="0"/>
              <a:t>3° settimana :</a:t>
            </a:r>
          </a:p>
          <a:p>
            <a:r>
              <a:rPr lang="it-IT" sz="3200" dirty="0" smtClean="0"/>
              <a:t>Formazione </a:t>
            </a:r>
            <a:r>
              <a:rPr lang="it-IT" sz="3200" smtClean="0"/>
              <a:t>del 3° </a:t>
            </a:r>
            <a:r>
              <a:rPr lang="it-IT" sz="3200" dirty="0" smtClean="0"/>
              <a:t>foglietto</a:t>
            </a:r>
          </a:p>
          <a:p>
            <a:r>
              <a:rPr lang="it-IT" sz="3200" dirty="0" smtClean="0"/>
              <a:t>MESODERMA </a:t>
            </a:r>
          </a:p>
          <a:p>
            <a:endParaRPr lang="it-IT" sz="32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115889"/>
            <a:ext cx="10361084" cy="504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3200" smtClean="0"/>
              <a:t>EVOLUZIONE DEL MESODERMA </a:t>
            </a:r>
            <a:endParaRPr lang="en-US" sz="3200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719667" y="620713"/>
          <a:ext cx="10847917" cy="4762500"/>
        </p:xfrm>
        <a:graphic>
          <a:graphicData uri="http://schemas.openxmlformats.org/presentationml/2006/ole">
            <p:oleObj spid="_x0000_s543761" name="CorelDRAW" r:id="rId3" imgW="6997680" imgH="3909960" progId="">
              <p:embed/>
            </p:oleObj>
          </a:graphicData>
        </a:graphic>
      </p:graphicFrame>
      <p:sp>
        <p:nvSpPr>
          <p:cNvPr id="1028" name="AutoShape 7"/>
          <p:cNvSpPr>
            <a:spLocks noChangeArrowheads="1"/>
          </p:cNvSpPr>
          <p:nvPr/>
        </p:nvSpPr>
        <p:spPr bwMode="auto">
          <a:xfrm>
            <a:off x="5520267" y="4437063"/>
            <a:ext cx="4032251" cy="1655762"/>
          </a:xfrm>
          <a:prstGeom prst="wedgeRectCallout">
            <a:avLst>
              <a:gd name="adj1" fmla="val -45222"/>
              <a:gd name="adj2" fmla="val -15201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80975" indent="-180975"/>
            <a:r>
              <a:rPr lang="it-IT" b="1" dirty="0">
                <a:solidFill>
                  <a:schemeClr val="bg1"/>
                </a:solidFill>
                <a:latin typeface="Arial Narrow" pitchFamily="34" charset="0"/>
              </a:rPr>
              <a:t>mesoderma </a:t>
            </a:r>
            <a:r>
              <a:rPr lang="it-IT" b="1" dirty="0" err="1">
                <a:solidFill>
                  <a:schemeClr val="bg1"/>
                </a:solidFill>
                <a:latin typeface="Arial Narrow" pitchFamily="34" charset="0"/>
              </a:rPr>
              <a:t>parassiale</a:t>
            </a:r>
            <a:r>
              <a:rPr lang="it-IT" b="1" dirty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pPr marL="180975" indent="-180975">
              <a:buFontTx/>
              <a:buChar char="•"/>
            </a:pPr>
            <a:r>
              <a:rPr lang="it-IT" b="1" dirty="0">
                <a:solidFill>
                  <a:schemeClr val="bg1"/>
                </a:solidFill>
                <a:latin typeface="Arial Narrow" pitchFamily="34" charset="0"/>
              </a:rPr>
              <a:t>scheletro assile</a:t>
            </a:r>
          </a:p>
          <a:p>
            <a:pPr marL="180975" indent="-180975">
              <a:buFontTx/>
              <a:buChar char="•"/>
            </a:pPr>
            <a:r>
              <a:rPr lang="it-IT" b="1" dirty="0">
                <a:solidFill>
                  <a:schemeClr val="bg1"/>
                </a:solidFill>
                <a:latin typeface="Arial Narrow" pitchFamily="34" charset="0"/>
              </a:rPr>
              <a:t>muscolatura volontaria</a:t>
            </a:r>
          </a:p>
          <a:p>
            <a:pPr marL="180975" indent="-180975">
              <a:buFontTx/>
              <a:buChar char="•"/>
            </a:pPr>
            <a:r>
              <a:rPr lang="it-IT" b="1" dirty="0">
                <a:solidFill>
                  <a:schemeClr val="bg1"/>
                </a:solidFill>
                <a:latin typeface="Arial Narrow" pitchFamily="34" charset="0"/>
              </a:rPr>
              <a:t>derma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29" name="AutoShape 8"/>
          <p:cNvSpPr>
            <a:spLocks noChangeArrowheads="1"/>
          </p:cNvSpPr>
          <p:nvPr/>
        </p:nvSpPr>
        <p:spPr bwMode="auto">
          <a:xfrm>
            <a:off x="1200151" y="5373688"/>
            <a:ext cx="3841749" cy="1223962"/>
          </a:xfrm>
          <a:prstGeom prst="wedgeRectCallout">
            <a:avLst>
              <a:gd name="adj1" fmla="val 50935"/>
              <a:gd name="adj2" fmla="val -26750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80975" indent="-180975"/>
            <a:r>
              <a:rPr lang="it-IT" b="1" dirty="0">
                <a:solidFill>
                  <a:schemeClr val="bg1"/>
                </a:solidFill>
                <a:latin typeface="Arial Narrow" pitchFamily="34" charset="0"/>
              </a:rPr>
              <a:t>mesoderma intermedio:</a:t>
            </a:r>
          </a:p>
          <a:p>
            <a:pPr marL="180975" indent="-180975">
              <a:buFontTx/>
              <a:buChar char="•"/>
            </a:pPr>
            <a:r>
              <a:rPr lang="it-IT" b="1" dirty="0">
                <a:solidFill>
                  <a:schemeClr val="bg1"/>
                </a:solidFill>
                <a:latin typeface="Arial Narrow" pitchFamily="34" charset="0"/>
              </a:rPr>
              <a:t>sistema urinario</a:t>
            </a:r>
          </a:p>
          <a:p>
            <a:pPr marL="180975" indent="-180975">
              <a:buFontTx/>
              <a:buChar char="•"/>
            </a:pPr>
            <a:r>
              <a:rPr lang="it-IT" b="1" dirty="0">
                <a:solidFill>
                  <a:schemeClr val="bg1"/>
                </a:solidFill>
                <a:latin typeface="Arial Narrow" pitchFamily="34" charset="0"/>
              </a:rPr>
              <a:t>sistema genitale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30" name="AutoShape 9"/>
          <p:cNvSpPr>
            <a:spLocks noChangeArrowheads="1"/>
          </p:cNvSpPr>
          <p:nvPr/>
        </p:nvSpPr>
        <p:spPr bwMode="auto">
          <a:xfrm>
            <a:off x="143934" y="3500438"/>
            <a:ext cx="3359151" cy="1223962"/>
          </a:xfrm>
          <a:prstGeom prst="wedgeRectCallout">
            <a:avLst>
              <a:gd name="adj1" fmla="val 76593"/>
              <a:gd name="adj2" fmla="val -11342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80975" indent="-180975"/>
            <a:r>
              <a:rPr lang="it-IT" b="1" dirty="0">
                <a:solidFill>
                  <a:schemeClr val="bg1"/>
                </a:solidFill>
                <a:latin typeface="Arial Narrow" pitchFamily="34" charset="0"/>
              </a:rPr>
              <a:t>mesoderma laterale:</a:t>
            </a:r>
          </a:p>
          <a:p>
            <a:pPr marL="180975" indent="-180975">
              <a:buFontTx/>
              <a:buChar char="•"/>
            </a:pPr>
            <a:r>
              <a:rPr lang="it-IT" b="1" dirty="0">
                <a:solidFill>
                  <a:schemeClr val="bg1"/>
                </a:solidFill>
                <a:latin typeface="Arial Narrow" pitchFamily="34" charset="0"/>
              </a:rPr>
              <a:t>splancnico</a:t>
            </a:r>
          </a:p>
          <a:p>
            <a:pPr marL="180975" indent="-180975">
              <a:buFontTx/>
              <a:buChar char="•"/>
            </a:pPr>
            <a:r>
              <a:rPr lang="it-IT" b="1" dirty="0">
                <a:solidFill>
                  <a:schemeClr val="bg1"/>
                </a:solidFill>
                <a:latin typeface="Arial Narrow" pitchFamily="34" charset="0"/>
              </a:rPr>
              <a:t>somatico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6864351" y="3284538"/>
            <a:ext cx="1344083" cy="336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solidFill>
                  <a:srgbClr val="FF9900"/>
                </a:solidFill>
              </a:rPr>
              <a:t>CORDA</a:t>
            </a:r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5135034" y="6021388"/>
            <a:ext cx="739351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/>
              <a:t>5 AREE ORGANO-FORMATIVE:mesoderma cordale,parassiale,intermedio,somatico e spancnico</a:t>
            </a:r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 flipH="1" flipV="1">
            <a:off x="6769101" y="3068638"/>
            <a:ext cx="1905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4821767" y="712788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tx1"/>
                </a:solidFill>
              </a:rPr>
              <a:t>18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33" y="207964"/>
            <a:ext cx="5759451" cy="64928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it-IT" smtClean="0"/>
              <a:t>somiti</a:t>
            </a:r>
            <a:endParaRPr lang="en-US" smtClean="0"/>
          </a:p>
        </p:txBody>
      </p:sp>
      <p:pic>
        <p:nvPicPr>
          <p:cNvPr id="22531" name="Picture 6" descr="somi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101" y="1"/>
            <a:ext cx="93599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mesoderma parassiale s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5450"/>
            <a:ext cx="121920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11667" y="858839"/>
            <a:ext cx="1983235" cy="313932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FF9900"/>
                </a:solidFill>
              </a:rPr>
              <a:t>Mesoderma </a:t>
            </a:r>
          </a:p>
          <a:p>
            <a:r>
              <a:rPr lang="it-IT" sz="1800" b="1">
                <a:solidFill>
                  <a:srgbClr val="FF9900"/>
                </a:solidFill>
              </a:rPr>
              <a:t>parassiale</a:t>
            </a:r>
            <a:r>
              <a:rPr lang="it-IT" sz="1800" b="1">
                <a:solidFill>
                  <a:srgbClr val="EAEAEA"/>
                </a:solidFill>
              </a:rPr>
              <a:t>:</a:t>
            </a:r>
          </a:p>
          <a:p>
            <a:r>
              <a:rPr lang="it-IT" sz="1800" b="1">
                <a:solidFill>
                  <a:srgbClr val="EAEAEA"/>
                </a:solidFill>
              </a:rPr>
              <a:t>alla </a:t>
            </a:r>
          </a:p>
          <a:p>
            <a:r>
              <a:rPr lang="it-IT" sz="1800" b="1">
                <a:solidFill>
                  <a:srgbClr val="EAEAEA"/>
                </a:solidFill>
              </a:rPr>
              <a:t>fine della 3° </a:t>
            </a:r>
          </a:p>
          <a:p>
            <a:r>
              <a:rPr lang="it-IT" sz="1800" b="1">
                <a:solidFill>
                  <a:srgbClr val="EAEAEA"/>
                </a:solidFill>
              </a:rPr>
              <a:t>settimana</a:t>
            </a:r>
          </a:p>
          <a:p>
            <a:r>
              <a:rPr lang="it-IT" sz="1800" b="1">
                <a:solidFill>
                  <a:srgbClr val="EAEAEA"/>
                </a:solidFill>
              </a:rPr>
              <a:t>2 cordoni</a:t>
            </a:r>
          </a:p>
          <a:p>
            <a:r>
              <a:rPr lang="it-IT" sz="1800" b="1">
                <a:solidFill>
                  <a:srgbClr val="EAEAEA"/>
                </a:solidFill>
              </a:rPr>
              <a:t> paralleli si  </a:t>
            </a:r>
          </a:p>
          <a:p>
            <a:r>
              <a:rPr lang="it-IT" sz="1800" b="1">
                <a:solidFill>
                  <a:srgbClr val="EAEAEA"/>
                </a:solidFill>
              </a:rPr>
              <a:t>differenziano in </a:t>
            </a:r>
          </a:p>
          <a:p>
            <a:r>
              <a:rPr lang="it-IT" sz="1800" b="1">
                <a:solidFill>
                  <a:srgbClr val="EAEAEA"/>
                </a:solidFill>
              </a:rPr>
              <a:t>somitomeri(1-7) e</a:t>
            </a:r>
          </a:p>
          <a:p>
            <a:r>
              <a:rPr lang="it-IT" sz="1800" b="1">
                <a:solidFill>
                  <a:srgbClr val="EAEAEA"/>
                </a:solidFill>
              </a:rPr>
              <a:t> in masse  cellulari </a:t>
            </a:r>
          </a:p>
          <a:p>
            <a:r>
              <a:rPr lang="it-IT" sz="1800" b="1">
                <a:solidFill>
                  <a:srgbClr val="EAEAEA"/>
                </a:solidFill>
              </a:rPr>
              <a:t>dette somiti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821516" y="3105680"/>
            <a:ext cx="6553200" cy="719667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smtClean="0"/>
              <a:t>tubo neurale e mesoderma</a:t>
            </a:r>
            <a:endParaRPr lang="en-US" sz="3200" smtClean="0"/>
          </a:p>
        </p:txBody>
      </p:sp>
      <p:pic>
        <p:nvPicPr>
          <p:cNvPr id="25603" name="Picture 3" descr="tubo neurale e mesoder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285" y="1"/>
            <a:ext cx="11279716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6388" name="Picture 4" descr="10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18" y="476250"/>
            <a:ext cx="10560049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324101" y="0"/>
            <a:ext cx="8515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EVOLUZIONE MESODERMA PARASSIALE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0"/>
            <a:ext cx="10515600" cy="61769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buFont typeface="Verdana" pitchFamily="34" charset="0"/>
              <a:buNone/>
            </a:pPr>
            <a:r>
              <a:rPr lang="it-IT" dirty="0" smtClean="0"/>
              <a:t>   </a:t>
            </a:r>
            <a:r>
              <a:rPr lang="it-IT" sz="4400" dirty="0" smtClean="0">
                <a:solidFill>
                  <a:srgbClr val="FF9900"/>
                </a:solidFill>
              </a:rPr>
              <a:t>SVILUPPO PRENATALE</a:t>
            </a:r>
          </a:p>
          <a:p>
            <a:pPr eaLnBrk="1" hangingPunct="1"/>
            <a:endParaRPr lang="it-IT" dirty="0" smtClean="0">
              <a:solidFill>
                <a:srgbClr val="FF9900"/>
              </a:solidFill>
            </a:endParaRPr>
          </a:p>
          <a:p>
            <a:pPr eaLnBrk="1" hangingPunct="1"/>
            <a:endParaRPr lang="it-IT" dirty="0" smtClean="0"/>
          </a:p>
          <a:p>
            <a:pPr eaLnBrk="1" hangingPunct="1"/>
            <a:r>
              <a:rPr lang="it-IT" sz="4400" dirty="0" smtClean="0">
                <a:solidFill>
                  <a:schemeClr val="bg1"/>
                </a:solidFill>
              </a:rPr>
              <a:t>1° -8° settimana :periodo embrionale</a:t>
            </a:r>
          </a:p>
          <a:p>
            <a:pPr eaLnBrk="1" hangingPunct="1"/>
            <a:endParaRPr lang="it-IT" sz="4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it-IT" sz="4400" dirty="0" smtClean="0">
                <a:solidFill>
                  <a:schemeClr val="bg1"/>
                </a:solidFill>
              </a:rPr>
              <a:t>9°-38° settimana :periodo fetale</a:t>
            </a:r>
          </a:p>
          <a:p>
            <a:pPr eaLnBrk="1" hangingPunct="1"/>
            <a:endParaRPr lang="it-IT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404814"/>
            <a:ext cx="11760200" cy="6453187"/>
          </a:xfrm>
        </p:spPr>
        <p:txBody>
          <a:bodyPr/>
          <a:lstStyle/>
          <a:p>
            <a:pPr eaLnBrk="1" hangingPunct="1"/>
            <a:r>
              <a:rPr lang="it-IT" smtClean="0"/>
              <a:t>dal 20 al 30 giorno periodo somitico </a:t>
            </a:r>
          </a:p>
          <a:p>
            <a:pPr eaLnBrk="1" hangingPunct="1"/>
            <a:r>
              <a:rPr lang="it-IT" sz="2400" smtClean="0"/>
              <a:t>49 somitomeri Poi 37 coppie di somiti (4 occipitali,8 cervicali,12 toracici,5 lombari,5 sacrali,  3 coccigei)</a:t>
            </a:r>
          </a:p>
        </p:txBody>
      </p:sp>
      <p:pic>
        <p:nvPicPr>
          <p:cNvPr id="17412" name="Picture 4" descr="9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2" y="1773238"/>
            <a:ext cx="10850033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1508" name="Picture 4" descr="scansione0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667" y="476251"/>
            <a:ext cx="10847917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115889"/>
            <a:ext cx="10361084" cy="649287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REGRESSIONE DELLA LINEA PRIMITIVA VERSO LA FINE  IV SETTIMANA </a:t>
            </a:r>
          </a:p>
        </p:txBody>
      </p:sp>
      <p:pic>
        <p:nvPicPr>
          <p:cNvPr id="6147" name="Picture 3" descr="gastrulazio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1" y="908050"/>
            <a:ext cx="9840383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685367" y="4602163"/>
            <a:ext cx="1604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FF0000"/>
                </a:solidFill>
              </a:rPr>
              <a:t>Linea primitiva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267885" y="4581526"/>
            <a:ext cx="3100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solidFill>
                  <a:srgbClr val="FF0000"/>
                </a:solidFill>
              </a:rPr>
              <a:t>nodo di di Hensen-org. primario</a:t>
            </a:r>
          </a:p>
        </p:txBody>
      </p:sp>
    </p:spTree>
    <p:extLst>
      <p:ext uri="{BB962C8B-B14F-4D97-AF65-F5344CB8AC3E}">
        <p14:creationId xmlns:p14="http://schemas.microsoft.com/office/powerpoint/2010/main" xmlns="" val="2755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it-IT" smtClean="0">
              <a:effectLst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3460652" cy="685800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Se non regredisce linea primitiva:</a:t>
            </a:r>
          </a:p>
          <a:p>
            <a:r>
              <a:rPr lang="it-IT" dirty="0" smtClean="0"/>
              <a:t>TERATOMI SACRO COCCIGEI </a:t>
            </a:r>
          </a:p>
          <a:p>
            <a:r>
              <a:rPr lang="it-IT" dirty="0" smtClean="0"/>
              <a:t>1/35000 neonati </a:t>
            </a:r>
          </a:p>
          <a:p>
            <a:r>
              <a:rPr lang="it-IT" dirty="0" smtClean="0"/>
              <a:t>Derivano  da cellule </a:t>
            </a:r>
            <a:r>
              <a:rPr lang="it-IT" dirty="0" err="1" smtClean="0"/>
              <a:t>pluripotenti</a:t>
            </a:r>
            <a:r>
              <a:rPr lang="it-IT" dirty="0" smtClean="0"/>
              <a:t> della linea primitiva (residui) e contengono cellule e tessuti derivati da tutti e tre i foglietti con cellule in vari stadi differenziativi. </a:t>
            </a:r>
          </a:p>
          <a:p>
            <a:r>
              <a:rPr lang="it-IT" dirty="0" smtClean="0"/>
              <a:t>Possono diventare maligni. </a:t>
            </a:r>
          </a:p>
          <a:p>
            <a:r>
              <a:rPr lang="it-IT" dirty="0" smtClean="0"/>
              <a:t>Rimozione </a:t>
            </a:r>
            <a:r>
              <a:rPr lang="it-IT" dirty="0" err="1" smtClean="0"/>
              <a:t>chirugica</a:t>
            </a:r>
            <a:r>
              <a:rPr lang="it-IT" dirty="0" smtClean="0"/>
              <a:t> precoce con prognosi fausta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31748" name="Picture 4" descr="scansione0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8634" y="188914"/>
            <a:ext cx="8733367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a fecondazione a impia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1548"/>
            <a:ext cx="76327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0" name="AutoShape 4"/>
          <p:cNvSpPr>
            <a:spLocks noChangeArrowheads="1"/>
          </p:cNvSpPr>
          <p:nvPr/>
        </p:nvSpPr>
        <p:spPr bwMode="auto">
          <a:xfrm>
            <a:off x="8208434" y="4437064"/>
            <a:ext cx="3983567" cy="1081087"/>
          </a:xfrm>
          <a:prstGeom prst="wedgeRectCallout">
            <a:avLst>
              <a:gd name="adj1" fmla="val -91500"/>
              <a:gd name="adj2" fmla="val -7275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blastocisti primitiva dopo la “schiusa” (scomparsa della zona pellucida)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</a:endParaRPr>
          </a:p>
        </p:txBody>
      </p:sp>
      <p:sp>
        <p:nvSpPr>
          <p:cNvPr id="234501" name="AutoShape 5"/>
          <p:cNvSpPr>
            <a:spLocks noChangeArrowheads="1"/>
          </p:cNvSpPr>
          <p:nvPr/>
        </p:nvSpPr>
        <p:spPr bwMode="auto">
          <a:xfrm>
            <a:off x="8208434" y="6021388"/>
            <a:ext cx="3983567" cy="836612"/>
          </a:xfrm>
          <a:prstGeom prst="wedgeRectCallout">
            <a:avLst>
              <a:gd name="adj1" fmla="val -91500"/>
              <a:gd name="adj2" fmla="val -10806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fase iniziale di impianto della blastocisti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</a:endParaRPr>
          </a:p>
        </p:txBody>
      </p:sp>
      <p:pic>
        <p:nvPicPr>
          <p:cNvPr id="18437" name="Picture 6" descr="schiusa della blastocis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0" y="404813"/>
            <a:ext cx="4557184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1"/>
            <a:ext cx="6720417" cy="1196975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dirty="0" smtClean="0">
                <a:solidFill>
                  <a:schemeClr val="bg1"/>
                </a:solidFill>
              </a:rPr>
              <a:t>la blastocisti:</a:t>
            </a:r>
            <a:r>
              <a:rPr lang="it-IT" sz="1800" b="1" dirty="0" smtClean="0">
                <a:solidFill>
                  <a:schemeClr val="bg1"/>
                </a:solidFill>
              </a:rPr>
              <a:t>divisione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800" dirty="0" smtClean="0">
                <a:solidFill>
                  <a:schemeClr val="bg1"/>
                </a:solidFill>
              </a:rPr>
              <a:t>tra trofoblasto e massa cellulare: 1° differenziamento nello sviluppo 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 animBg="1"/>
      <p:bldP spid="2345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434" y="0"/>
            <a:ext cx="10361084" cy="85725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bg1"/>
                </a:solidFill>
                <a:latin typeface="Tahoma" charset="0"/>
              </a:rPr>
              <a:t>dall’ovulazione all’impianto</a:t>
            </a:r>
            <a:endParaRPr lang="en-US" smtClean="0">
              <a:solidFill>
                <a:schemeClr val="bg1"/>
              </a:solidFill>
              <a:latin typeface="Tahoma" charset="0"/>
            </a:endParaRPr>
          </a:p>
        </p:txBody>
      </p:sp>
      <p:pic>
        <p:nvPicPr>
          <p:cNvPr id="8195" name="Picture 6" descr="ovulazione fecondazione impia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20938"/>
            <a:ext cx="12189884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503085" y="5876926"/>
            <a:ext cx="3551767" cy="866775"/>
          </a:xfrm>
          <a:prstGeom prst="wedgeRectCallout">
            <a:avLst>
              <a:gd name="adj1" fmla="val 52444"/>
              <a:gd name="adj2" fmla="val -7014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1600" b="1">
                <a:solidFill>
                  <a:schemeClr val="tx1"/>
                </a:solidFill>
              </a:rPr>
              <a:t>tempi espressi a partire dall’inizio del ciclo mestruale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67941" name="AutoShape 5"/>
          <p:cNvSpPr>
            <a:spLocks noChangeArrowheads="1"/>
          </p:cNvSpPr>
          <p:nvPr/>
        </p:nvSpPr>
        <p:spPr bwMode="auto">
          <a:xfrm>
            <a:off x="5135033" y="1196975"/>
            <a:ext cx="3744384" cy="1295400"/>
          </a:xfrm>
          <a:prstGeom prst="wedgeRectCallout">
            <a:avLst>
              <a:gd name="adj1" fmla="val -47727"/>
              <a:gd name="adj2" fmla="val 137352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la segmentazione divide lo zigote in blastomeri:divisioni asincroni e disuguali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11667" y="114458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-1560512" y="2756959"/>
            <a:ext cx="4752975" cy="1344084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smtClean="0">
                <a:solidFill>
                  <a:schemeClr val="bg1"/>
                </a:solidFill>
              </a:rPr>
              <a:t>embrione a 8 cellule, non compattate</a:t>
            </a:r>
            <a:r>
              <a:rPr lang="it-IT" sz="3200" smtClean="0"/>
              <a:t> </a:t>
            </a:r>
            <a:endParaRPr lang="en-US" sz="3200" smtClean="0"/>
          </a:p>
        </p:txBody>
      </p:sp>
      <p:pic>
        <p:nvPicPr>
          <p:cNvPr id="10243" name="Picture 3" descr="morula non compatt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799" y="1"/>
            <a:ext cx="7315201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6364" y="2743200"/>
            <a:ext cx="439189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6600" b="1" dirty="0">
                <a:solidFill>
                  <a:schemeClr val="accent5">
                    <a:lumMod val="75000"/>
                  </a:schemeClr>
                </a:solidFill>
              </a:rPr>
              <a:t>Blastomeri </a:t>
            </a:r>
            <a:r>
              <a:rPr lang="it-IT" sz="6600" b="1" dirty="0" err="1">
                <a:solidFill>
                  <a:schemeClr val="accent5">
                    <a:lumMod val="75000"/>
                  </a:schemeClr>
                </a:solidFill>
              </a:rPr>
              <a:t>totipotenti</a:t>
            </a:r>
            <a:endParaRPr lang="it-IT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122" y="540326"/>
            <a:ext cx="7718995" cy="572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07834" y="554038"/>
            <a:ext cx="4701117" cy="412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ciclo mestruale</a:t>
            </a:r>
            <a:endParaRPr lang="en-US" sz="320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46867" y="2781301"/>
            <a:ext cx="9601200" cy="1223963"/>
            <a:chOff x="884" y="2387"/>
            <a:chExt cx="4536" cy="1496"/>
          </a:xfrm>
        </p:grpSpPr>
        <p:sp>
          <p:nvSpPr>
            <p:cNvPr id="22549" name="Rectangle 4"/>
            <p:cNvSpPr>
              <a:spLocks noChangeArrowheads="1"/>
            </p:cNvSpPr>
            <p:nvPr/>
          </p:nvSpPr>
          <p:spPr bwMode="auto">
            <a:xfrm>
              <a:off x="884" y="2387"/>
              <a:ext cx="4534" cy="149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/>
            </a:p>
          </p:txBody>
        </p:sp>
        <p:sp>
          <p:nvSpPr>
            <p:cNvPr id="22550" name="Freeform 5"/>
            <p:cNvSpPr>
              <a:spLocks/>
            </p:cNvSpPr>
            <p:nvPr/>
          </p:nvSpPr>
          <p:spPr bwMode="auto">
            <a:xfrm>
              <a:off x="884" y="2443"/>
              <a:ext cx="4536" cy="1418"/>
            </a:xfrm>
            <a:custGeom>
              <a:avLst/>
              <a:gdLst>
                <a:gd name="T0" fmla="*/ 0 w 4536"/>
                <a:gd name="T1" fmla="*/ 1349 h 1418"/>
                <a:gd name="T2" fmla="*/ 273 w 4536"/>
                <a:gd name="T3" fmla="*/ 1304 h 1418"/>
                <a:gd name="T4" fmla="*/ 636 w 4536"/>
                <a:gd name="T5" fmla="*/ 1213 h 1418"/>
                <a:gd name="T6" fmla="*/ 998 w 4536"/>
                <a:gd name="T7" fmla="*/ 1077 h 1418"/>
                <a:gd name="T8" fmla="*/ 1361 w 4536"/>
                <a:gd name="T9" fmla="*/ 896 h 1418"/>
                <a:gd name="T10" fmla="*/ 1633 w 4536"/>
                <a:gd name="T11" fmla="*/ 669 h 1418"/>
                <a:gd name="T12" fmla="*/ 1886 w 4536"/>
                <a:gd name="T13" fmla="*/ 374 h 1418"/>
                <a:gd name="T14" fmla="*/ 2087 w 4536"/>
                <a:gd name="T15" fmla="*/ 34 h 1418"/>
                <a:gd name="T16" fmla="*/ 2178 w 4536"/>
                <a:gd name="T17" fmla="*/ 170 h 1418"/>
                <a:gd name="T18" fmla="*/ 2314 w 4536"/>
                <a:gd name="T19" fmla="*/ 896 h 1418"/>
                <a:gd name="T20" fmla="*/ 2541 w 4536"/>
                <a:gd name="T21" fmla="*/ 986 h 1418"/>
                <a:gd name="T22" fmla="*/ 2813 w 4536"/>
                <a:gd name="T23" fmla="*/ 760 h 1418"/>
                <a:gd name="T24" fmla="*/ 3112 w 4536"/>
                <a:gd name="T25" fmla="*/ 522 h 1418"/>
                <a:gd name="T26" fmla="*/ 3482 w 4536"/>
                <a:gd name="T27" fmla="*/ 522 h 1418"/>
                <a:gd name="T28" fmla="*/ 3799 w 4536"/>
                <a:gd name="T29" fmla="*/ 807 h 1418"/>
                <a:gd name="T30" fmla="*/ 4037 w 4536"/>
                <a:gd name="T31" fmla="*/ 1213 h 1418"/>
                <a:gd name="T32" fmla="*/ 4219 w 4536"/>
                <a:gd name="T33" fmla="*/ 1395 h 1418"/>
                <a:gd name="T34" fmla="*/ 4446 w 4536"/>
                <a:gd name="T35" fmla="*/ 1349 h 1418"/>
                <a:gd name="T36" fmla="*/ 4536 w 4536"/>
                <a:gd name="T37" fmla="*/ 1304 h 14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36"/>
                <a:gd name="T58" fmla="*/ 0 h 1418"/>
                <a:gd name="T59" fmla="*/ 4536 w 4536"/>
                <a:gd name="T60" fmla="*/ 1418 h 14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36" h="1418">
                  <a:moveTo>
                    <a:pt x="0" y="1349"/>
                  </a:moveTo>
                  <a:cubicBezTo>
                    <a:pt x="83" y="1338"/>
                    <a:pt x="167" y="1327"/>
                    <a:pt x="273" y="1304"/>
                  </a:cubicBezTo>
                  <a:cubicBezTo>
                    <a:pt x="379" y="1281"/>
                    <a:pt x="515" y="1251"/>
                    <a:pt x="636" y="1213"/>
                  </a:cubicBezTo>
                  <a:cubicBezTo>
                    <a:pt x="757" y="1175"/>
                    <a:pt x="877" y="1130"/>
                    <a:pt x="998" y="1077"/>
                  </a:cubicBezTo>
                  <a:cubicBezTo>
                    <a:pt x="1119" y="1024"/>
                    <a:pt x="1255" y="964"/>
                    <a:pt x="1361" y="896"/>
                  </a:cubicBezTo>
                  <a:cubicBezTo>
                    <a:pt x="1467" y="828"/>
                    <a:pt x="1545" y="756"/>
                    <a:pt x="1633" y="669"/>
                  </a:cubicBezTo>
                  <a:cubicBezTo>
                    <a:pt x="1721" y="582"/>
                    <a:pt x="1810" y="480"/>
                    <a:pt x="1886" y="374"/>
                  </a:cubicBezTo>
                  <a:cubicBezTo>
                    <a:pt x="1962" y="268"/>
                    <a:pt x="2038" y="68"/>
                    <a:pt x="2087" y="34"/>
                  </a:cubicBezTo>
                  <a:cubicBezTo>
                    <a:pt x="2136" y="0"/>
                    <a:pt x="2140" y="26"/>
                    <a:pt x="2178" y="170"/>
                  </a:cubicBezTo>
                  <a:cubicBezTo>
                    <a:pt x="2216" y="314"/>
                    <a:pt x="2254" y="760"/>
                    <a:pt x="2314" y="896"/>
                  </a:cubicBezTo>
                  <a:cubicBezTo>
                    <a:pt x="2374" y="1032"/>
                    <a:pt x="2458" y="1009"/>
                    <a:pt x="2541" y="986"/>
                  </a:cubicBezTo>
                  <a:cubicBezTo>
                    <a:pt x="2624" y="963"/>
                    <a:pt x="2718" y="837"/>
                    <a:pt x="2813" y="760"/>
                  </a:cubicBezTo>
                  <a:cubicBezTo>
                    <a:pt x="2908" y="683"/>
                    <a:pt x="3000" y="562"/>
                    <a:pt x="3112" y="522"/>
                  </a:cubicBezTo>
                  <a:cubicBezTo>
                    <a:pt x="3224" y="482"/>
                    <a:pt x="3368" y="475"/>
                    <a:pt x="3482" y="522"/>
                  </a:cubicBezTo>
                  <a:cubicBezTo>
                    <a:pt x="3596" y="569"/>
                    <a:pt x="3707" y="692"/>
                    <a:pt x="3799" y="807"/>
                  </a:cubicBezTo>
                  <a:cubicBezTo>
                    <a:pt x="3891" y="922"/>
                    <a:pt x="3967" y="1115"/>
                    <a:pt x="4037" y="1213"/>
                  </a:cubicBezTo>
                  <a:cubicBezTo>
                    <a:pt x="4107" y="1311"/>
                    <a:pt x="4151" y="1372"/>
                    <a:pt x="4219" y="1395"/>
                  </a:cubicBezTo>
                  <a:cubicBezTo>
                    <a:pt x="4287" y="1418"/>
                    <a:pt x="4393" y="1364"/>
                    <a:pt x="4446" y="1349"/>
                  </a:cubicBezTo>
                  <a:cubicBezTo>
                    <a:pt x="4499" y="1334"/>
                    <a:pt x="4517" y="1319"/>
                    <a:pt x="4536" y="1304"/>
                  </a:cubicBezTo>
                </a:path>
              </a:pathLst>
            </a:custGeom>
            <a:noFill/>
            <a:ln w="28575" cmpd="sng">
              <a:solidFill>
                <a:srgbClr val="0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51" name="Freeform 6"/>
            <p:cNvSpPr>
              <a:spLocks/>
            </p:cNvSpPr>
            <p:nvPr/>
          </p:nvSpPr>
          <p:spPr bwMode="auto">
            <a:xfrm>
              <a:off x="884" y="2434"/>
              <a:ext cx="4536" cy="1412"/>
            </a:xfrm>
            <a:custGeom>
              <a:avLst/>
              <a:gdLst>
                <a:gd name="T0" fmla="*/ 0 w 4536"/>
                <a:gd name="T1" fmla="*/ 1404 h 1412"/>
                <a:gd name="T2" fmla="*/ 363 w 4536"/>
                <a:gd name="T3" fmla="*/ 1404 h 1412"/>
                <a:gd name="T4" fmla="*/ 862 w 4536"/>
                <a:gd name="T5" fmla="*/ 1404 h 1412"/>
                <a:gd name="T6" fmla="*/ 1452 w 4536"/>
                <a:gd name="T7" fmla="*/ 1404 h 1412"/>
                <a:gd name="T8" fmla="*/ 1860 w 4536"/>
                <a:gd name="T9" fmla="*/ 1358 h 1412"/>
                <a:gd name="T10" fmla="*/ 2223 w 4536"/>
                <a:gd name="T11" fmla="*/ 1268 h 1412"/>
                <a:gd name="T12" fmla="*/ 2457 w 4536"/>
                <a:gd name="T13" fmla="*/ 1065 h 1412"/>
                <a:gd name="T14" fmla="*/ 2742 w 4536"/>
                <a:gd name="T15" fmla="*/ 478 h 1412"/>
                <a:gd name="T16" fmla="*/ 3075 w 4536"/>
                <a:gd name="T17" fmla="*/ 82 h 1412"/>
                <a:gd name="T18" fmla="*/ 3493 w 4536"/>
                <a:gd name="T19" fmla="*/ 50 h 1412"/>
                <a:gd name="T20" fmla="*/ 3826 w 4536"/>
                <a:gd name="T21" fmla="*/ 383 h 1412"/>
                <a:gd name="T22" fmla="*/ 3992 w 4536"/>
                <a:gd name="T23" fmla="*/ 769 h 1412"/>
                <a:gd name="T24" fmla="*/ 4128 w 4536"/>
                <a:gd name="T25" fmla="*/ 1177 h 1412"/>
                <a:gd name="T26" fmla="*/ 4269 w 4536"/>
                <a:gd name="T27" fmla="*/ 1360 h 1412"/>
                <a:gd name="T28" fmla="*/ 4536 w 4536"/>
                <a:gd name="T29" fmla="*/ 1404 h 14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36"/>
                <a:gd name="T46" fmla="*/ 0 h 1412"/>
                <a:gd name="T47" fmla="*/ 4536 w 4536"/>
                <a:gd name="T48" fmla="*/ 1412 h 14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36" h="1412">
                  <a:moveTo>
                    <a:pt x="0" y="1404"/>
                  </a:moveTo>
                  <a:cubicBezTo>
                    <a:pt x="109" y="1404"/>
                    <a:pt x="219" y="1404"/>
                    <a:pt x="363" y="1404"/>
                  </a:cubicBezTo>
                  <a:cubicBezTo>
                    <a:pt x="507" y="1404"/>
                    <a:pt x="681" y="1404"/>
                    <a:pt x="862" y="1404"/>
                  </a:cubicBezTo>
                  <a:cubicBezTo>
                    <a:pt x="1043" y="1404"/>
                    <a:pt x="1286" y="1412"/>
                    <a:pt x="1452" y="1404"/>
                  </a:cubicBezTo>
                  <a:cubicBezTo>
                    <a:pt x="1618" y="1396"/>
                    <a:pt x="1732" y="1381"/>
                    <a:pt x="1860" y="1358"/>
                  </a:cubicBezTo>
                  <a:cubicBezTo>
                    <a:pt x="1988" y="1335"/>
                    <a:pt x="2123" y="1317"/>
                    <a:pt x="2223" y="1268"/>
                  </a:cubicBezTo>
                  <a:cubicBezTo>
                    <a:pt x="2323" y="1219"/>
                    <a:pt x="2371" y="1197"/>
                    <a:pt x="2457" y="1065"/>
                  </a:cubicBezTo>
                  <a:cubicBezTo>
                    <a:pt x="2543" y="933"/>
                    <a:pt x="2639" y="642"/>
                    <a:pt x="2742" y="478"/>
                  </a:cubicBezTo>
                  <a:cubicBezTo>
                    <a:pt x="2845" y="314"/>
                    <a:pt x="2950" y="153"/>
                    <a:pt x="3075" y="82"/>
                  </a:cubicBezTo>
                  <a:cubicBezTo>
                    <a:pt x="3200" y="11"/>
                    <a:pt x="3368" y="0"/>
                    <a:pt x="3493" y="50"/>
                  </a:cubicBezTo>
                  <a:cubicBezTo>
                    <a:pt x="3618" y="100"/>
                    <a:pt x="3743" y="263"/>
                    <a:pt x="3826" y="383"/>
                  </a:cubicBezTo>
                  <a:cubicBezTo>
                    <a:pt x="3909" y="503"/>
                    <a:pt x="3942" y="637"/>
                    <a:pt x="3992" y="769"/>
                  </a:cubicBezTo>
                  <a:cubicBezTo>
                    <a:pt x="4042" y="901"/>
                    <a:pt x="4082" y="1079"/>
                    <a:pt x="4128" y="1177"/>
                  </a:cubicBezTo>
                  <a:cubicBezTo>
                    <a:pt x="4174" y="1275"/>
                    <a:pt x="4201" y="1322"/>
                    <a:pt x="4269" y="1360"/>
                  </a:cubicBezTo>
                  <a:cubicBezTo>
                    <a:pt x="4337" y="1398"/>
                    <a:pt x="4481" y="1395"/>
                    <a:pt x="4536" y="1404"/>
                  </a:cubicBezTo>
                </a:path>
              </a:pathLst>
            </a:custGeom>
            <a:noFill/>
            <a:ln w="28575" cmpd="sng">
              <a:solidFill>
                <a:srgbClr val="E87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143934" y="495301"/>
            <a:ext cx="2400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latin typeface="Arial Narrow" pitchFamily="34" charset="0"/>
              </a:rPr>
              <a:t>gonadotropine</a:t>
            </a:r>
          </a:p>
          <a:p>
            <a:r>
              <a:rPr lang="it-IT" sz="2000" b="1">
                <a:latin typeface="Arial Narrow" pitchFamily="34" charset="0"/>
              </a:rPr>
              <a:t>(ormoni ipofisari)</a:t>
            </a:r>
            <a:endParaRPr lang="en-US" sz="2000" b="1">
              <a:latin typeface="Arial Narrow" pitchFamily="34" charset="0"/>
            </a:endParaRP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143933" y="1844676"/>
            <a:ext cx="165946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latin typeface="Arial Narrow" pitchFamily="34" charset="0"/>
              </a:rPr>
              <a:t>Ciclo ovarico</a:t>
            </a:r>
            <a:endParaRPr lang="en-US" sz="2000" b="1">
              <a:latin typeface="Arial Narrow" pitchFamily="34" charset="0"/>
            </a:endParaRPr>
          </a:p>
        </p:txBody>
      </p:sp>
      <p:pic>
        <p:nvPicPr>
          <p:cNvPr id="22534" name="Picture 21" descr="ciclo ovar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968" y="1628776"/>
            <a:ext cx="893021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2" descr="ciclo ut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6367" y="4124325"/>
            <a:ext cx="9821333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446867" y="115889"/>
            <a:ext cx="9596967" cy="1368425"/>
            <a:chOff x="884" y="387"/>
            <a:chExt cx="4534" cy="1500"/>
          </a:xfrm>
        </p:grpSpPr>
        <p:sp>
          <p:nvSpPr>
            <p:cNvPr id="22546" name="Rectangle 12"/>
            <p:cNvSpPr>
              <a:spLocks noChangeArrowheads="1"/>
            </p:cNvSpPr>
            <p:nvPr/>
          </p:nvSpPr>
          <p:spPr bwMode="auto">
            <a:xfrm>
              <a:off x="884" y="391"/>
              <a:ext cx="4534" cy="149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2400"/>
            </a:p>
          </p:txBody>
        </p:sp>
        <p:sp>
          <p:nvSpPr>
            <p:cNvPr id="22547" name="Freeform 13"/>
            <p:cNvSpPr>
              <a:spLocks/>
            </p:cNvSpPr>
            <p:nvPr/>
          </p:nvSpPr>
          <p:spPr bwMode="auto">
            <a:xfrm>
              <a:off x="884" y="387"/>
              <a:ext cx="4528" cy="1407"/>
            </a:xfrm>
            <a:custGeom>
              <a:avLst/>
              <a:gdLst>
                <a:gd name="T0" fmla="*/ 0 w 4528"/>
                <a:gd name="T1" fmla="*/ 1275 h 1407"/>
                <a:gd name="T2" fmla="*/ 422 w 4528"/>
                <a:gd name="T3" fmla="*/ 1259 h 1407"/>
                <a:gd name="T4" fmla="*/ 1463 w 4528"/>
                <a:gd name="T5" fmla="*/ 1222 h 1407"/>
                <a:gd name="T6" fmla="*/ 2013 w 4528"/>
                <a:gd name="T7" fmla="*/ 1159 h 1407"/>
                <a:gd name="T8" fmla="*/ 2129 w 4528"/>
                <a:gd name="T9" fmla="*/ 858 h 1407"/>
                <a:gd name="T10" fmla="*/ 2172 w 4528"/>
                <a:gd name="T11" fmla="*/ 197 h 1407"/>
                <a:gd name="T12" fmla="*/ 2224 w 4528"/>
                <a:gd name="T13" fmla="*/ 160 h 1407"/>
                <a:gd name="T14" fmla="*/ 2309 w 4528"/>
                <a:gd name="T15" fmla="*/ 1159 h 1407"/>
                <a:gd name="T16" fmla="*/ 2584 w 4528"/>
                <a:gd name="T17" fmla="*/ 1349 h 1407"/>
                <a:gd name="T18" fmla="*/ 3065 w 4528"/>
                <a:gd name="T19" fmla="*/ 1397 h 1407"/>
                <a:gd name="T20" fmla="*/ 3604 w 4528"/>
                <a:gd name="T21" fmla="*/ 1397 h 1407"/>
                <a:gd name="T22" fmla="*/ 4116 w 4528"/>
                <a:gd name="T23" fmla="*/ 1339 h 1407"/>
                <a:gd name="T24" fmla="*/ 4528 w 4528"/>
                <a:gd name="T25" fmla="*/ 1302 h 1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28"/>
                <a:gd name="T40" fmla="*/ 0 h 1407"/>
                <a:gd name="T41" fmla="*/ 4528 w 4528"/>
                <a:gd name="T42" fmla="*/ 1407 h 1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28" h="1407">
                  <a:moveTo>
                    <a:pt x="0" y="1275"/>
                  </a:moveTo>
                  <a:cubicBezTo>
                    <a:pt x="70" y="1272"/>
                    <a:pt x="178" y="1268"/>
                    <a:pt x="422" y="1259"/>
                  </a:cubicBezTo>
                  <a:cubicBezTo>
                    <a:pt x="666" y="1250"/>
                    <a:pt x="1198" y="1239"/>
                    <a:pt x="1463" y="1222"/>
                  </a:cubicBezTo>
                  <a:cubicBezTo>
                    <a:pt x="1728" y="1205"/>
                    <a:pt x="1902" y="1220"/>
                    <a:pt x="2013" y="1159"/>
                  </a:cubicBezTo>
                  <a:cubicBezTo>
                    <a:pt x="2124" y="1098"/>
                    <a:pt x="2118" y="1016"/>
                    <a:pt x="2129" y="858"/>
                  </a:cubicBezTo>
                  <a:cubicBezTo>
                    <a:pt x="2140" y="700"/>
                    <a:pt x="2156" y="313"/>
                    <a:pt x="2172" y="197"/>
                  </a:cubicBezTo>
                  <a:cubicBezTo>
                    <a:pt x="2188" y="81"/>
                    <a:pt x="2201" y="0"/>
                    <a:pt x="2224" y="160"/>
                  </a:cubicBezTo>
                  <a:cubicBezTo>
                    <a:pt x="2247" y="320"/>
                    <a:pt x="2249" y="961"/>
                    <a:pt x="2309" y="1159"/>
                  </a:cubicBezTo>
                  <a:cubicBezTo>
                    <a:pt x="2369" y="1357"/>
                    <a:pt x="2458" y="1309"/>
                    <a:pt x="2584" y="1349"/>
                  </a:cubicBezTo>
                  <a:cubicBezTo>
                    <a:pt x="2742" y="1370"/>
                    <a:pt x="2895" y="1389"/>
                    <a:pt x="3065" y="1397"/>
                  </a:cubicBezTo>
                  <a:cubicBezTo>
                    <a:pt x="3235" y="1405"/>
                    <a:pt x="3429" y="1407"/>
                    <a:pt x="3604" y="1397"/>
                  </a:cubicBezTo>
                  <a:cubicBezTo>
                    <a:pt x="3779" y="1387"/>
                    <a:pt x="3962" y="1355"/>
                    <a:pt x="4116" y="1339"/>
                  </a:cubicBezTo>
                  <a:cubicBezTo>
                    <a:pt x="4270" y="1323"/>
                    <a:pt x="4442" y="1310"/>
                    <a:pt x="4528" y="1302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2548" name="Freeform 14"/>
            <p:cNvSpPr>
              <a:spLocks/>
            </p:cNvSpPr>
            <p:nvPr/>
          </p:nvSpPr>
          <p:spPr bwMode="auto">
            <a:xfrm>
              <a:off x="884" y="1164"/>
              <a:ext cx="4528" cy="610"/>
            </a:xfrm>
            <a:custGeom>
              <a:avLst/>
              <a:gdLst>
                <a:gd name="T0" fmla="*/ 0 w 4528"/>
                <a:gd name="T1" fmla="*/ 270 h 610"/>
                <a:gd name="T2" fmla="*/ 273 w 4528"/>
                <a:gd name="T3" fmla="*/ 179 h 610"/>
                <a:gd name="T4" fmla="*/ 681 w 4528"/>
                <a:gd name="T5" fmla="*/ 179 h 610"/>
                <a:gd name="T6" fmla="*/ 1134 w 4528"/>
                <a:gd name="T7" fmla="*/ 315 h 610"/>
                <a:gd name="T8" fmla="*/ 1588 w 4528"/>
                <a:gd name="T9" fmla="*/ 406 h 610"/>
                <a:gd name="T10" fmla="*/ 1987 w 4528"/>
                <a:gd name="T11" fmla="*/ 445 h 610"/>
                <a:gd name="T12" fmla="*/ 2132 w 4528"/>
                <a:gd name="T13" fmla="*/ 360 h 610"/>
                <a:gd name="T14" fmla="*/ 2187 w 4528"/>
                <a:gd name="T15" fmla="*/ 7 h 610"/>
                <a:gd name="T16" fmla="*/ 2223 w 4528"/>
                <a:gd name="T17" fmla="*/ 315 h 610"/>
                <a:gd name="T18" fmla="*/ 2314 w 4528"/>
                <a:gd name="T19" fmla="*/ 542 h 610"/>
                <a:gd name="T20" fmla="*/ 2663 w 4528"/>
                <a:gd name="T21" fmla="*/ 604 h 610"/>
                <a:gd name="T22" fmla="*/ 3070 w 4528"/>
                <a:gd name="T23" fmla="*/ 577 h 610"/>
                <a:gd name="T24" fmla="*/ 3762 w 4528"/>
                <a:gd name="T25" fmla="*/ 530 h 610"/>
                <a:gd name="T26" fmla="*/ 4158 w 4528"/>
                <a:gd name="T27" fmla="*/ 424 h 610"/>
                <a:gd name="T28" fmla="*/ 4528 w 4528"/>
                <a:gd name="T29" fmla="*/ 324 h 6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28"/>
                <a:gd name="T46" fmla="*/ 0 h 610"/>
                <a:gd name="T47" fmla="*/ 4528 w 4528"/>
                <a:gd name="T48" fmla="*/ 610 h 6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28" h="610">
                  <a:moveTo>
                    <a:pt x="0" y="270"/>
                  </a:moveTo>
                  <a:cubicBezTo>
                    <a:pt x="80" y="232"/>
                    <a:pt x="160" y="194"/>
                    <a:pt x="273" y="179"/>
                  </a:cubicBezTo>
                  <a:cubicBezTo>
                    <a:pt x="386" y="164"/>
                    <a:pt x="538" y="156"/>
                    <a:pt x="681" y="179"/>
                  </a:cubicBezTo>
                  <a:cubicBezTo>
                    <a:pt x="824" y="202"/>
                    <a:pt x="983" y="277"/>
                    <a:pt x="1134" y="315"/>
                  </a:cubicBezTo>
                  <a:cubicBezTo>
                    <a:pt x="1285" y="353"/>
                    <a:pt x="1446" y="384"/>
                    <a:pt x="1588" y="406"/>
                  </a:cubicBezTo>
                  <a:cubicBezTo>
                    <a:pt x="1730" y="428"/>
                    <a:pt x="1896" y="453"/>
                    <a:pt x="1987" y="445"/>
                  </a:cubicBezTo>
                  <a:cubicBezTo>
                    <a:pt x="2078" y="437"/>
                    <a:pt x="2099" y="433"/>
                    <a:pt x="2132" y="360"/>
                  </a:cubicBezTo>
                  <a:cubicBezTo>
                    <a:pt x="2165" y="287"/>
                    <a:pt x="2172" y="14"/>
                    <a:pt x="2187" y="7"/>
                  </a:cubicBezTo>
                  <a:cubicBezTo>
                    <a:pt x="2202" y="0"/>
                    <a:pt x="2202" y="226"/>
                    <a:pt x="2223" y="315"/>
                  </a:cubicBezTo>
                  <a:cubicBezTo>
                    <a:pt x="2244" y="404"/>
                    <a:pt x="2241" y="494"/>
                    <a:pt x="2314" y="542"/>
                  </a:cubicBezTo>
                  <a:cubicBezTo>
                    <a:pt x="2387" y="590"/>
                    <a:pt x="2537" y="598"/>
                    <a:pt x="2663" y="604"/>
                  </a:cubicBezTo>
                  <a:cubicBezTo>
                    <a:pt x="2789" y="610"/>
                    <a:pt x="2887" y="589"/>
                    <a:pt x="3070" y="577"/>
                  </a:cubicBezTo>
                  <a:cubicBezTo>
                    <a:pt x="3253" y="565"/>
                    <a:pt x="3581" y="555"/>
                    <a:pt x="3762" y="530"/>
                  </a:cubicBezTo>
                  <a:cubicBezTo>
                    <a:pt x="3943" y="505"/>
                    <a:pt x="4030" y="458"/>
                    <a:pt x="4158" y="424"/>
                  </a:cubicBezTo>
                  <a:cubicBezTo>
                    <a:pt x="4286" y="390"/>
                    <a:pt x="4407" y="357"/>
                    <a:pt x="4528" y="324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2537" name="Text Box 15"/>
          <p:cNvSpPr txBox="1">
            <a:spLocks noChangeArrowheads="1"/>
          </p:cNvSpPr>
          <p:nvPr/>
        </p:nvSpPr>
        <p:spPr bwMode="auto">
          <a:xfrm>
            <a:off x="143934" y="2997200"/>
            <a:ext cx="2400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latin typeface="Arial Narrow" pitchFamily="34" charset="0"/>
              </a:rPr>
              <a:t>ormoni steroidei (ovarici)</a:t>
            </a:r>
            <a:endParaRPr lang="en-US" sz="2000" b="1">
              <a:latin typeface="Arial Narrow" pitchFamily="34" charset="0"/>
            </a:endParaRPr>
          </a:p>
        </p:txBody>
      </p:sp>
      <p:sp>
        <p:nvSpPr>
          <p:cNvPr id="22538" name="Text Box 16"/>
          <p:cNvSpPr txBox="1">
            <a:spLocks noChangeArrowheads="1"/>
          </p:cNvSpPr>
          <p:nvPr/>
        </p:nvSpPr>
        <p:spPr bwMode="auto">
          <a:xfrm>
            <a:off x="143934" y="5373689"/>
            <a:ext cx="2400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latin typeface="Arial Narrow" pitchFamily="34" charset="0"/>
              </a:rPr>
              <a:t>Endometrio nel ciclo uterino</a:t>
            </a:r>
            <a:endParaRPr lang="en-US" sz="2000" b="1">
              <a:latin typeface="Arial Narrow" pitchFamily="34" charset="0"/>
            </a:endParaRPr>
          </a:p>
        </p:txBody>
      </p:sp>
      <p:sp>
        <p:nvSpPr>
          <p:cNvPr id="22539" name="Text Box 17"/>
          <p:cNvSpPr txBox="1">
            <a:spLocks noChangeArrowheads="1"/>
          </p:cNvSpPr>
          <p:nvPr/>
        </p:nvSpPr>
        <p:spPr bwMode="auto">
          <a:xfrm>
            <a:off x="4341285" y="715963"/>
            <a:ext cx="699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solidFill>
                  <a:schemeClr val="accent2"/>
                </a:solidFill>
                <a:latin typeface="Arial" charset="0"/>
              </a:rPr>
              <a:t>FSH</a:t>
            </a:r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6280151" y="476251"/>
            <a:ext cx="5132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CC0000"/>
                </a:solidFill>
                <a:latin typeface="Arial" charset="0"/>
              </a:rPr>
              <a:t>LH</a:t>
            </a:r>
            <a:endParaRPr lang="en-US" sz="20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4271434" y="3068639"/>
            <a:ext cx="1297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008080"/>
                </a:solidFill>
                <a:latin typeface="Arial" charset="0"/>
              </a:rPr>
              <a:t>estradiolo</a:t>
            </a:r>
            <a:endParaRPr lang="en-US" sz="200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22542" name="Text Box 20"/>
          <p:cNvSpPr txBox="1">
            <a:spLocks noChangeArrowheads="1"/>
          </p:cNvSpPr>
          <p:nvPr/>
        </p:nvSpPr>
        <p:spPr bwMode="auto">
          <a:xfrm>
            <a:off x="5039785" y="3536951"/>
            <a:ext cx="16946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E87F00"/>
                </a:solidFill>
                <a:latin typeface="Arial" charset="0"/>
              </a:rPr>
              <a:t>progesterone</a:t>
            </a:r>
            <a:endParaRPr lang="en-US" sz="2000">
              <a:solidFill>
                <a:srgbClr val="E87F00"/>
              </a:solidFill>
              <a:latin typeface="Arial" charset="0"/>
            </a:endParaRPr>
          </a:p>
        </p:txBody>
      </p:sp>
      <p:sp>
        <p:nvSpPr>
          <p:cNvPr id="22543" name="Text Box 23"/>
          <p:cNvSpPr txBox="1">
            <a:spLocks noChangeArrowheads="1"/>
          </p:cNvSpPr>
          <p:nvPr/>
        </p:nvSpPr>
        <p:spPr bwMode="auto">
          <a:xfrm>
            <a:off x="8180917" y="4025901"/>
            <a:ext cx="4011083" cy="7016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009900"/>
                </a:solidFill>
              </a:rPr>
              <a:t>IMPIANTO</a:t>
            </a:r>
          </a:p>
          <a:p>
            <a:r>
              <a:rPr lang="it-IT" sz="1600" b="1">
                <a:solidFill>
                  <a:srgbClr val="009900"/>
                </a:solidFill>
              </a:rPr>
              <a:t>Dal 20° al 24° giorno ciclo uter.</a:t>
            </a:r>
          </a:p>
        </p:txBody>
      </p:sp>
      <p:sp>
        <p:nvSpPr>
          <p:cNvPr id="22544" name="Text Box 24"/>
          <p:cNvSpPr txBox="1">
            <a:spLocks noChangeArrowheads="1"/>
          </p:cNvSpPr>
          <p:nvPr/>
        </p:nvSpPr>
        <p:spPr bwMode="auto">
          <a:xfrm>
            <a:off x="8208434" y="2420938"/>
            <a:ext cx="3611033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009900"/>
                </a:solidFill>
              </a:rPr>
              <a:t>FASE LUTEINICA</a:t>
            </a:r>
            <a:r>
              <a:rPr lang="it-IT" sz="2400" b="1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22545" name="Text Box 23"/>
          <p:cNvSpPr txBox="1">
            <a:spLocks noChangeArrowheads="1"/>
          </p:cNvSpPr>
          <p:nvPr/>
        </p:nvSpPr>
        <p:spPr bwMode="auto">
          <a:xfrm>
            <a:off x="7344834" y="282575"/>
            <a:ext cx="48471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>
                <a:solidFill>
                  <a:schemeClr val="tx1"/>
                </a:solidFill>
              </a:rPr>
              <a:t>Regolazione endocrina dell’impianto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11184467" cy="8366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3200" smtClean="0"/>
              <a:t/>
            </a:r>
            <a:br>
              <a:rPr lang="it-IT" sz="3200" smtClean="0"/>
            </a:br>
            <a:r>
              <a:rPr lang="it-IT" sz="3200" smtClean="0">
                <a:solidFill>
                  <a:schemeClr val="bg1"/>
                </a:solidFill>
              </a:rPr>
              <a:t/>
            </a:r>
            <a:br>
              <a:rPr lang="it-IT" sz="3200" smtClean="0">
                <a:solidFill>
                  <a:schemeClr val="bg1"/>
                </a:solidFill>
              </a:rPr>
            </a:br>
            <a:endParaRPr lang="en-US" sz="3200" smtClean="0">
              <a:solidFill>
                <a:srgbClr val="FF0000"/>
              </a:solidFill>
            </a:endParaRPr>
          </a:p>
        </p:txBody>
      </p:sp>
      <p:pic>
        <p:nvPicPr>
          <p:cNvPr id="21507" name="Picture 3" descr="blastocisti 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4867" y="0"/>
            <a:ext cx="79671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blastocisti sche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1300"/>
            <a:ext cx="12192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" y="549276"/>
            <a:ext cx="3968751" cy="156966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/>
              <a:t>Al 7°giorno</a:t>
            </a:r>
          </a:p>
          <a:p>
            <a:r>
              <a:rPr lang="it-IT" sz="2400" b="1"/>
              <a:t>Il trofoblasto si </a:t>
            </a:r>
          </a:p>
          <a:p>
            <a:r>
              <a:rPr lang="it-IT" sz="2400" b="1"/>
              <a:t>differenzia</a:t>
            </a:r>
          </a:p>
          <a:p>
            <a:r>
              <a:rPr lang="it-IT" sz="2400" b="1"/>
              <a:t> in sinciziotrofoblasto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92151" y="5223164"/>
            <a:ext cx="27156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blastocisti(120 </a:t>
            </a:r>
            <a:r>
              <a:rPr lang="it-IT" sz="2000" b="1" dirty="0">
                <a:solidFill>
                  <a:srgbClr val="FF0000"/>
                </a:solidFill>
              </a:rPr>
              <a:t>cellule di cui circa 40 nella massa cellulare interna </a:t>
            </a:r>
            <a:r>
              <a:rPr lang="it-IT" sz="2000" b="1" dirty="0" err="1">
                <a:solidFill>
                  <a:srgbClr val="FF0000"/>
                </a:solidFill>
              </a:rPr>
              <a:t>pluripotenti</a:t>
            </a:r>
            <a:r>
              <a:rPr lang="it-IT" sz="2000" b="1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9"/>
            <a:ext cx="2006600" cy="64928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it-IT" smtClean="0">
                <a:solidFill>
                  <a:srgbClr val="993366"/>
                </a:solidFill>
              </a:rPr>
              <a:t>7 gg</a:t>
            </a:r>
            <a:endParaRPr lang="en-US" smtClean="0">
              <a:solidFill>
                <a:srgbClr val="993366"/>
              </a:solidFill>
            </a:endParaRPr>
          </a:p>
        </p:txBody>
      </p:sp>
      <p:pic>
        <p:nvPicPr>
          <p:cNvPr id="28675" name="Picture 16" descr="larsen07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2296" y="1215881"/>
            <a:ext cx="96012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27051" y="1590675"/>
            <a:ext cx="18245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chemeClr val="accent2"/>
                </a:solidFill>
                <a:latin typeface="Arial Narrow" pitchFamily="34" charset="0"/>
              </a:rPr>
              <a:t>ghiandola</a:t>
            </a:r>
          </a:p>
          <a:p>
            <a:r>
              <a:rPr lang="it-IT" sz="2400">
                <a:solidFill>
                  <a:schemeClr val="accent2"/>
                </a:solidFill>
                <a:latin typeface="Arial Narrow" pitchFamily="34" charset="0"/>
              </a:rPr>
              <a:t>uterina</a:t>
            </a:r>
            <a:endParaRPr lang="en-US" sz="24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727952" y="188914"/>
            <a:ext cx="4032249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chemeClr val="accent2"/>
                </a:solidFill>
                <a:latin typeface="Arial Narrow" pitchFamily="34" charset="0"/>
              </a:rPr>
              <a:t>Sinciziotrofoblasto</a:t>
            </a:r>
          </a:p>
          <a:p>
            <a:endParaRPr lang="en-US" sz="18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552518" y="1158875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solidFill>
                  <a:schemeClr val="accent2"/>
                </a:solidFill>
                <a:latin typeface="Arial Narrow" pitchFamily="34" charset="0"/>
              </a:rPr>
              <a:t>citotrofoblasto</a:t>
            </a:r>
            <a:endParaRPr lang="en-US" sz="24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0033001" y="5335588"/>
            <a:ext cx="16319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ipoblasto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8976784" y="5949950"/>
            <a:ext cx="163194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epiblasto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527051" y="4868864"/>
            <a:ext cx="16319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capillare materno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8682" name="Rectangle 17"/>
          <p:cNvSpPr>
            <a:spLocks noChangeArrowheads="1"/>
          </p:cNvSpPr>
          <p:nvPr/>
        </p:nvSpPr>
        <p:spPr bwMode="auto">
          <a:xfrm>
            <a:off x="2256367" y="2708275"/>
            <a:ext cx="422275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>
                <a:solidFill>
                  <a:srgbClr val="000000"/>
                </a:solidFill>
              </a:rPr>
              <a:t>il contatto con l’endometrio induce la proliferazione del trofoblasto in corrispondenza del polo embrionale.</a:t>
            </a:r>
          </a:p>
          <a:p>
            <a:r>
              <a:rPr lang="it-IT" sz="1800" b="1">
                <a:solidFill>
                  <a:srgbClr val="000000"/>
                </a:solidFill>
              </a:rPr>
              <a:t>Poi differenziamento del trofoblasto in cito- e sinciziotrofoblasto</a:t>
            </a:r>
          </a:p>
        </p:txBody>
      </p:sp>
      <p:sp>
        <p:nvSpPr>
          <p:cNvPr id="28683" name="Text Box 19"/>
          <p:cNvSpPr txBox="1">
            <a:spLocks noChangeArrowheads="1"/>
          </p:cNvSpPr>
          <p:nvPr/>
        </p:nvSpPr>
        <p:spPr bwMode="auto">
          <a:xfrm>
            <a:off x="2228851" y="65088"/>
            <a:ext cx="2157578" cy="461665"/>
          </a:xfrm>
          <a:prstGeom prst="rect">
            <a:avLst/>
          </a:prstGeom>
          <a:solidFill>
            <a:srgbClr val="0BF52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FF9900"/>
                </a:solidFill>
              </a:rPr>
              <a:t>ANNIDAMENTO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073236" y="6345382"/>
            <a:ext cx="2538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Embrione a due foglietti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437</Words>
  <Application>Microsoft Office PowerPoint</Application>
  <PresentationFormat>Personalizzato</PresentationFormat>
  <Paragraphs>123</Paragraphs>
  <Slides>23</Slides>
  <Notes>1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5" baseType="lpstr">
      <vt:lpstr>Tema di Office</vt:lpstr>
      <vt:lpstr>CorelDRAW</vt:lpstr>
      <vt:lpstr>Diapositiva 1</vt:lpstr>
      <vt:lpstr>Diapositiva 2</vt:lpstr>
      <vt:lpstr>la blastocisti:divisione tra trofoblasto e massa cellulare: 1° differenziamento nello sviluppo </vt:lpstr>
      <vt:lpstr>dall’ovulazione all’impianto</vt:lpstr>
      <vt:lpstr>embrione a 8 cellule, non compattate </vt:lpstr>
      <vt:lpstr>Diapositiva 6</vt:lpstr>
      <vt:lpstr>ciclo mestruale</vt:lpstr>
      <vt:lpstr>  </vt:lpstr>
      <vt:lpstr>7 gg</vt:lpstr>
      <vt:lpstr>9 gg</vt:lpstr>
      <vt:lpstr>13 gg</vt:lpstr>
      <vt:lpstr>3° SETTIMANA     </vt:lpstr>
      <vt:lpstr>3° settimana:linea primitiva ispessimento su epiblasto in posizione caudale(15° giorno): dà la direzione cefalo caudale,destra –sinistra-simmetria bilaterale</vt:lpstr>
      <vt:lpstr>Gastrulazione 15°-16° GIORNO</vt:lpstr>
      <vt:lpstr>Diapositiva 15</vt:lpstr>
      <vt:lpstr>EVOLUZIONE DEL MESODERMA </vt:lpstr>
      <vt:lpstr>somiti</vt:lpstr>
      <vt:lpstr>tubo neurale e mesoderma</vt:lpstr>
      <vt:lpstr>Diapositiva 19</vt:lpstr>
      <vt:lpstr>Diapositiva 20</vt:lpstr>
      <vt:lpstr>Diapositiva 21</vt:lpstr>
      <vt:lpstr>                         REGRESSIONE DELLA LINEA PRIMITIVA VERSO LA FINE  IV SETTIMANA 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 Falabella</dc:creator>
  <cp:lastModifiedBy>Diego</cp:lastModifiedBy>
  <cp:revision>169</cp:revision>
  <dcterms:created xsi:type="dcterms:W3CDTF">2015-10-16T12:08:38Z</dcterms:created>
  <dcterms:modified xsi:type="dcterms:W3CDTF">2019-05-20T06:19:51Z</dcterms:modified>
</cp:coreProperties>
</file>